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  <p:sldMasterId id="2147483758" r:id="rId6"/>
    <p:sldMasterId id="2147483759" r:id="rId7"/>
    <p:sldMasterId id="214748376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y="5143500" cx="9144000"/>
  <p:notesSz cx="6858000" cy="9144000"/>
  <p:embeddedFontLst>
    <p:embeddedFont>
      <p:font typeface="Figtree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Figtree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Figtree SemiBold"/>
      <p:regular r:id="rId37"/>
      <p:bold r:id="rId38"/>
      <p:italic r:id="rId39"/>
      <p:boldItalic r:id="rId40"/>
    </p:embeddedFont>
    <p:embeddedFont>
      <p:font typeface="Poppins ExtraBold"/>
      <p:bold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SemiBold-boldItalic.fntdata"/><Relationship Id="rId20" Type="http://schemas.openxmlformats.org/officeDocument/2006/relationships/slide" Target="slides/slide11.xml"/><Relationship Id="rId42" Type="http://schemas.openxmlformats.org/officeDocument/2006/relationships/font" Target="fonts/PoppinsExtraBold-boldItalic.fntdata"/><Relationship Id="rId41" Type="http://schemas.openxmlformats.org/officeDocument/2006/relationships/font" Target="fonts/PoppinsExtraBold-bold.fntdata"/><Relationship Id="rId22" Type="http://schemas.openxmlformats.org/officeDocument/2006/relationships/font" Target="fonts/Figtree-bold.fntdata"/><Relationship Id="rId44" Type="http://schemas.openxmlformats.org/officeDocument/2006/relationships/font" Target="fonts/OpenSans-bold.fntdata"/><Relationship Id="rId21" Type="http://schemas.openxmlformats.org/officeDocument/2006/relationships/font" Target="fonts/Figtree-regular.fntdata"/><Relationship Id="rId43" Type="http://schemas.openxmlformats.org/officeDocument/2006/relationships/font" Target="fonts/OpenSans-regular.fntdata"/><Relationship Id="rId24" Type="http://schemas.openxmlformats.org/officeDocument/2006/relationships/font" Target="fonts/Figtree-boldItalic.fntdata"/><Relationship Id="rId46" Type="http://schemas.openxmlformats.org/officeDocument/2006/relationships/font" Target="fonts/OpenSans-boldItalic.fntdata"/><Relationship Id="rId23" Type="http://schemas.openxmlformats.org/officeDocument/2006/relationships/font" Target="fonts/Figtree-italic.fntdata"/><Relationship Id="rId45" Type="http://schemas.openxmlformats.org/officeDocument/2006/relationships/font" Target="fonts/OpenSans-italic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FigtreeLight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FigtreeLight-italic.fntdata"/><Relationship Id="rId30" Type="http://schemas.openxmlformats.org/officeDocument/2006/relationships/font" Target="fonts/FigtreeLight-bold.fntdata"/><Relationship Id="rId11" Type="http://schemas.openxmlformats.org/officeDocument/2006/relationships/slide" Target="slides/slide2.xml"/><Relationship Id="rId33" Type="http://schemas.openxmlformats.org/officeDocument/2006/relationships/font" Target="fonts/PoppinsMedium-regular.fntdata"/><Relationship Id="rId10" Type="http://schemas.openxmlformats.org/officeDocument/2006/relationships/slide" Target="slides/slide1.xml"/><Relationship Id="rId32" Type="http://schemas.openxmlformats.org/officeDocument/2006/relationships/font" Target="fonts/FigtreeLight-boldItalic.fntdata"/><Relationship Id="rId13" Type="http://schemas.openxmlformats.org/officeDocument/2006/relationships/slide" Target="slides/slide4.xml"/><Relationship Id="rId35" Type="http://schemas.openxmlformats.org/officeDocument/2006/relationships/font" Target="fonts/PoppinsMedium-italic.fntdata"/><Relationship Id="rId12" Type="http://schemas.openxmlformats.org/officeDocument/2006/relationships/slide" Target="slides/slide3.xml"/><Relationship Id="rId34" Type="http://schemas.openxmlformats.org/officeDocument/2006/relationships/font" Target="fonts/PoppinsMedium-bold.fntdata"/><Relationship Id="rId15" Type="http://schemas.openxmlformats.org/officeDocument/2006/relationships/slide" Target="slides/slide6.xml"/><Relationship Id="rId37" Type="http://schemas.openxmlformats.org/officeDocument/2006/relationships/font" Target="fonts/FigtreeSemiBold-regular.fntdata"/><Relationship Id="rId14" Type="http://schemas.openxmlformats.org/officeDocument/2006/relationships/slide" Target="slides/slide5.xml"/><Relationship Id="rId36" Type="http://schemas.openxmlformats.org/officeDocument/2006/relationships/font" Target="fonts/PoppinsMedium-boldItalic.fntdata"/><Relationship Id="rId17" Type="http://schemas.openxmlformats.org/officeDocument/2006/relationships/slide" Target="slides/slide8.xml"/><Relationship Id="rId39" Type="http://schemas.openxmlformats.org/officeDocument/2006/relationships/font" Target="fonts/FigtreeSemiBold-italic.fntdata"/><Relationship Id="rId16" Type="http://schemas.openxmlformats.org/officeDocument/2006/relationships/slide" Target="slides/slide7.xml"/><Relationship Id="rId38" Type="http://schemas.openxmlformats.org/officeDocument/2006/relationships/font" Target="fonts/FigtreeSemiBold-bold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8a1ce9c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28a1ce9c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a7ba08bd9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6a7ba08bd9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8a1ce9ca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28a1ce9ca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3bd8ed98b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3bd8ed98b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a7ba08b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a7ba08b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Gateway API?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Future-proof: </a:t>
            </a:r>
            <a:r>
              <a:rPr lang="en"/>
              <a:t>CNCF-standard, replacing Ingress long-term.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Multi-role: </a:t>
            </a:r>
            <a:r>
              <a:rPr lang="en"/>
              <a:t>Platform teams manage infra; devs manage routes.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L4/L7: </a:t>
            </a:r>
            <a:r>
              <a:rPr lang="en"/>
              <a:t>Supports TCP/UDP, gRPC, and mesh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77d17ff8d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77d17ff8d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4bc5202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64bc5202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7d17ff8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77d17ff8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325a0086ea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325a0086ea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64bc5202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64bc5202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4bc5202b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4bc5202b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twitter.com/tigera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twitter.com/tigeraio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1" name="Google Shape;551;p10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10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10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61" name="Google Shape;561;p10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10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563" name="Google Shape;563;p10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0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0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0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10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0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0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72" name="Google Shape;572;p10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10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4" name="Google Shape;574;p10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3" name="Google Shape;583;p1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2" name="Google Shape;92;p1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spcBef>
                <a:spcPts val="300"/>
              </a:spcBef>
              <a:spcAft>
                <a:spcPts val="0"/>
              </a:spcAft>
              <a:buSzPts val="2000"/>
              <a:buChar char="​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3" name="Google Shape;153;p3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3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5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1" name="Google Shape;31;p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" name="Google Shape;36;p5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19" name="Google Shape;219;p4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p4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221" name="Google Shape;221;p4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4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4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7" name="Google Shape;267;p5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42" name="Google Shape;42;p6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us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3" name="Google Shape;43;p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5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" name="Google Shape;298;p5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6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33" name="Google Shape;333;p6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6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335" name="Google Shape;335;p6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6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44" name="Google Shape;344;p6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6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7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7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7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7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7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7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7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8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8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"/>
            <a:ext cx="9136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1" name="Google Shape;441;p8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p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47" name="Google Shape;447;p8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8" name="Google Shape;448;p8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449" name="Google Shape;449;p8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8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8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8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8" name="Google Shape;458;p8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8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8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9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p9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483" name="Google Shape;4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p9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7" name="Google Shape;48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95" name="Google Shape;495;p9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5" name="Google Shape;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1" name="Google Shape;521;p9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10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10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0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1" name="Google Shape;531;p10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0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7" name="Google Shape;537;p10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10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10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10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6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3" Type="http://schemas.openxmlformats.org/officeDocument/2006/relationships/theme" Target="../theme/theme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3" Type="http://schemas.openxmlformats.org/officeDocument/2006/relationships/theme" Target="../theme/theme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3" Type="http://schemas.openxmlformats.org/officeDocument/2006/relationships/theme" Target="../theme/theme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363" name="Google Shape;363;p7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4" name="Google Shape;364;p7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9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9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477" name="Google Shape;477;p9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9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hyperlink" Target="https://gateway-api.sigs.k8s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hyperlink" Target="https://github.com/kubernetes-sigs/ingress2gateway/blob/main/README.m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ginx.ingress.kubernetes.io/canary-weight-total" TargetMode="External"/><Relationship Id="rId4" Type="http://schemas.openxmlformats.org/officeDocument/2006/relationships/hyperlink" Target="http://nginx.ingress.kubernetes.io/canary-weight-total" TargetMode="External"/><Relationship Id="rId5" Type="http://schemas.openxmlformats.org/officeDocument/2006/relationships/hyperlink" Target="https://github.com/kubernetes-sigs/ingress2gateway/blob/main/pkg/i2gw/providers/ingressnginx/README.m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4"/>
          <p:cNvSpPr txBox="1"/>
          <p:nvPr/>
        </p:nvSpPr>
        <p:spPr>
          <a:xfrm>
            <a:off x="533400" y="1243350"/>
            <a:ext cx="7647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Calico Gateway API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114"/>
          <p:cNvSpPr txBox="1"/>
          <p:nvPr/>
        </p:nvSpPr>
        <p:spPr>
          <a:xfrm>
            <a:off x="533400" y="2726125"/>
            <a:ext cx="595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Year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i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 Architect</a:t>
            </a:r>
            <a:endParaRPr i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114"/>
          <p:cNvSpPr/>
          <p:nvPr/>
        </p:nvSpPr>
        <p:spPr>
          <a:xfrm>
            <a:off x="533400" y="237226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3"/>
          <p:cNvSpPr/>
          <p:nvPr/>
        </p:nvSpPr>
        <p:spPr>
          <a:xfrm>
            <a:off x="851700" y="1557625"/>
            <a:ext cx="7440600" cy="3924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23"/>
          <p:cNvSpPr/>
          <p:nvPr/>
        </p:nvSpPr>
        <p:spPr>
          <a:xfrm>
            <a:off x="851700" y="1950025"/>
            <a:ext cx="7440600" cy="12438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23"/>
          <p:cNvSpPr/>
          <p:nvPr/>
        </p:nvSpPr>
        <p:spPr>
          <a:xfrm>
            <a:off x="851700" y="3193725"/>
            <a:ext cx="7440600" cy="4260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123"/>
          <p:cNvSpPr/>
          <p:nvPr/>
        </p:nvSpPr>
        <p:spPr>
          <a:xfrm>
            <a:off x="851700" y="3619750"/>
            <a:ext cx="7440600" cy="4260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123"/>
          <p:cNvSpPr/>
          <p:nvPr/>
        </p:nvSpPr>
        <p:spPr>
          <a:xfrm>
            <a:off x="851700" y="4032325"/>
            <a:ext cx="7440600" cy="492300"/>
          </a:xfrm>
          <a:prstGeom prst="roundRect">
            <a:avLst>
              <a:gd fmla="val 16667" name="adj"/>
            </a:avLst>
          </a:prstGeom>
          <a:solidFill>
            <a:srgbClr val="FBC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12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Sample Migration</a:t>
            </a:r>
            <a:endParaRPr/>
          </a:p>
        </p:txBody>
      </p:sp>
      <p:sp>
        <p:nvSpPr>
          <p:cNvPr id="680" name="Google Shape;680;p123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Vendor specific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Number of resources: </a:t>
            </a:r>
            <a:r>
              <a:rPr b="1" lang="en" sz="1700"/>
              <a:t>2</a:t>
            </a:r>
            <a:endParaRPr b="1"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ingress for app-v1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ingress for app-v2 (canary)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Kind: Ingress</a:t>
            </a:r>
            <a:endParaRPr sz="17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“Canary” annotations</a:t>
            </a:r>
            <a:endParaRPr sz="1700"/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700"/>
              <a:t>“OIDC” annotations</a:t>
            </a:r>
            <a:endParaRPr sz="1700"/>
          </a:p>
        </p:txBody>
      </p:sp>
      <p:sp>
        <p:nvSpPr>
          <p:cNvPr id="681" name="Google Shape;681;p123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Standard</a:t>
            </a:r>
            <a:r>
              <a:rPr lang="en" sz="1700"/>
              <a:t> k8s GatewayAPI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Number of resources: </a:t>
            </a:r>
            <a:r>
              <a:rPr b="1" lang="en" sz="1700"/>
              <a:t>3</a:t>
            </a:r>
            <a:endParaRPr b="1"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Gateway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HTTPRoute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SecurityPolicy</a:t>
            </a:r>
            <a:endParaRPr sz="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Kind: Gateway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Kind: HTTPRoute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Kind: SecurityPolicy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82" name="Google Shape;682;p123"/>
          <p:cNvSpPr txBox="1"/>
          <p:nvPr>
            <p:ph idx="3" type="body"/>
          </p:nvPr>
        </p:nvSpPr>
        <p:spPr>
          <a:xfrm>
            <a:off x="374900" y="999375"/>
            <a:ext cx="4092600" cy="392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600"/>
              </a:spcAft>
              <a:buNone/>
            </a:pPr>
            <a:r>
              <a:rPr lang="en"/>
              <a:t>NGINX Ingress</a:t>
            </a:r>
            <a:endParaRPr/>
          </a:p>
        </p:txBody>
      </p:sp>
      <p:sp>
        <p:nvSpPr>
          <p:cNvPr id="683" name="Google Shape;683;p123"/>
          <p:cNvSpPr txBox="1"/>
          <p:nvPr>
            <p:ph idx="4" type="body"/>
          </p:nvPr>
        </p:nvSpPr>
        <p:spPr>
          <a:xfrm>
            <a:off x="4668444" y="999375"/>
            <a:ext cx="4092600" cy="392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600"/>
              </a:spcAft>
              <a:buNone/>
            </a:pPr>
            <a:r>
              <a:rPr lang="en"/>
              <a:t>Calico Ingress Gateway</a:t>
            </a:r>
            <a:endParaRPr/>
          </a:p>
        </p:txBody>
      </p:sp>
      <p:cxnSp>
        <p:nvCxnSpPr>
          <p:cNvPr id="684" name="Google Shape;684;p123"/>
          <p:cNvCxnSpPr/>
          <p:nvPr/>
        </p:nvCxnSpPr>
        <p:spPr>
          <a:xfrm rot="10800000">
            <a:off x="4475925" y="932000"/>
            <a:ext cx="7200" cy="40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4"/>
          <p:cNvSpPr txBox="1"/>
          <p:nvPr>
            <p:ph idx="1" type="body"/>
          </p:nvPr>
        </p:nvSpPr>
        <p:spPr>
          <a:xfrm>
            <a:off x="380995" y="1556552"/>
            <a:ext cx="4899000" cy="20304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b="1" i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5"/>
          <p:cNvSpPr txBox="1"/>
          <p:nvPr>
            <p:ph idx="1" type="body"/>
          </p:nvPr>
        </p:nvSpPr>
        <p:spPr>
          <a:xfrm>
            <a:off x="2927375" y="604575"/>
            <a:ext cx="5518200" cy="3841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342900" lvl="0" marL="914400" rtl="0" algn="l">
              <a:spcBef>
                <a:spcPts val="3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Legacy Ingress API vs Gateway API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Ingress2gateway &amp; </a:t>
            </a:r>
            <a:r>
              <a:rPr lang="en" sz="1800">
                <a:solidFill>
                  <a:srgbClr val="2F2F2F"/>
                </a:solidFill>
              </a:rPr>
              <a:t>Challenges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140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Example of migration</a:t>
            </a:r>
            <a:endParaRPr sz="18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Legacy Ingress API vs </a:t>
            </a:r>
            <a:r>
              <a:rPr lang="en"/>
              <a:t>Gateway API</a:t>
            </a:r>
            <a:endParaRPr/>
          </a:p>
        </p:txBody>
      </p:sp>
      <p:pic>
        <p:nvPicPr>
          <p:cNvPr id="603" name="Google Shape;60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25" y="851775"/>
            <a:ext cx="7160552" cy="3449501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2160000" dist="285750">
              <a:srgbClr val="000000">
                <a:alpha val="66000"/>
              </a:srgbClr>
            </a:outerShdw>
          </a:effectLst>
        </p:spPr>
      </p:pic>
      <p:pic>
        <p:nvPicPr>
          <p:cNvPr id="604" name="Google Shape;60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" y="898525"/>
            <a:ext cx="6708024" cy="2361100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2700000" dist="257175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</a:t>
            </a:r>
            <a:endParaRPr/>
          </a:p>
        </p:txBody>
      </p:sp>
      <p:grpSp>
        <p:nvGrpSpPr>
          <p:cNvPr id="610" name="Google Shape;610;p117"/>
          <p:cNvGrpSpPr/>
          <p:nvPr/>
        </p:nvGrpSpPr>
        <p:grpSpPr>
          <a:xfrm>
            <a:off x="-181250" y="1145050"/>
            <a:ext cx="3121850" cy="3121849"/>
            <a:chOff x="-181250" y="1145050"/>
            <a:chExt cx="3121850" cy="3121849"/>
          </a:xfrm>
        </p:grpSpPr>
        <p:pic>
          <p:nvPicPr>
            <p:cNvPr id="611" name="Google Shape;611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" name="Google Shape;614;p117"/>
          <p:cNvSpPr txBox="1"/>
          <p:nvPr/>
        </p:nvSpPr>
        <p:spPr>
          <a:xfrm>
            <a:off x="2795550" y="1049250"/>
            <a:ext cx="58863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elps translate Ingress and provider-specific resources to Gateway API resources</a:t>
            </a:r>
            <a:endParaRPr sz="17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2F2F"/>
              </a:buClr>
              <a:buSzPts val="1700"/>
              <a:buFont typeface="Poppins"/>
              <a:buChar char="○"/>
            </a:pP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Reads resources from a Kubernetes cluster or a file</a:t>
            </a:r>
            <a:endParaRPr sz="17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2F2F"/>
              </a:buClr>
              <a:buSzPts val="1700"/>
              <a:buFont typeface="Poppins"/>
              <a:buChar char="○"/>
            </a:pP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Outputs the equivalent Gateway API resources in a YAML/JSON format to stdout. </a:t>
            </a:r>
            <a:endParaRPr sz="17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Poppins"/>
              <a:buChar char="●"/>
            </a:pP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s managed by the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Gateway API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7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SIG-Network subproject</a:t>
            </a:r>
            <a:endParaRPr sz="17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1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</a:t>
            </a:r>
            <a:endParaRPr/>
          </a:p>
        </p:txBody>
      </p:sp>
      <p:grpSp>
        <p:nvGrpSpPr>
          <p:cNvPr id="620" name="Google Shape;620;p118"/>
          <p:cNvGrpSpPr/>
          <p:nvPr/>
        </p:nvGrpSpPr>
        <p:grpSpPr>
          <a:xfrm>
            <a:off x="-181250" y="1145050"/>
            <a:ext cx="3121850" cy="3121849"/>
            <a:chOff x="-181250" y="1145050"/>
            <a:chExt cx="3121850" cy="3121849"/>
          </a:xfrm>
        </p:grpSpPr>
        <p:pic>
          <p:nvPicPr>
            <p:cNvPr id="621" name="Google Shape;621;p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118"/>
          <p:cNvSpPr txBox="1"/>
          <p:nvPr/>
        </p:nvSpPr>
        <p:spPr>
          <a:xfrm>
            <a:off x="2795475" y="836450"/>
            <a:ext cx="5886300" cy="3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700"/>
              <a:buFont typeface="Poppins"/>
              <a:buChar char="●"/>
            </a:pP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The simplest case is to convert all ingresses from one provider (i.e: </a:t>
            </a:r>
            <a:r>
              <a:rPr b="1" lang="en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ingress-nginx</a:t>
            </a: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6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F2328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./ingress2gateway print --providers=ingress-nginx</a:t>
            </a:r>
            <a:endParaRPr sz="1000">
              <a:solidFill>
                <a:srgbClr val="1F2328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The above command will:</a:t>
            </a:r>
            <a:endParaRPr sz="16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Poppins"/>
              <a:buAutoNum type="alphaLcPeriod"/>
            </a:pP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Read your Kube config file to extract the cluster credentials and the current active namespace</a:t>
            </a:r>
            <a:endParaRPr sz="16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Poppins"/>
              <a:buAutoNum type="alphaLcPeriod"/>
            </a:pP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Search for ingress-nginx resources in that namespace.</a:t>
            </a:r>
            <a:endParaRPr sz="16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Poppins"/>
              <a:buAutoNum type="alphaLcPeriod"/>
            </a:pPr>
            <a:r>
              <a:rPr lang="en" sz="16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Convert them to Gateway-API resources (Currently only Gateways and HTTPRoutes).</a:t>
            </a:r>
            <a:endParaRPr sz="16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https://github.com/kubernetes-sigs/ingress2gateway/blob/main/README.md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 &amp; Challenges</a:t>
            </a:r>
            <a:endParaRPr/>
          </a:p>
        </p:txBody>
      </p:sp>
      <p:grpSp>
        <p:nvGrpSpPr>
          <p:cNvPr id="630" name="Google Shape;630;p119"/>
          <p:cNvGrpSpPr/>
          <p:nvPr/>
        </p:nvGrpSpPr>
        <p:grpSpPr>
          <a:xfrm>
            <a:off x="-181250" y="1145050"/>
            <a:ext cx="9095891" cy="3121849"/>
            <a:chOff x="-181250" y="1145050"/>
            <a:chExt cx="9095891" cy="3121849"/>
          </a:xfrm>
        </p:grpSpPr>
        <p:pic>
          <p:nvPicPr>
            <p:cNvPr id="631" name="Google Shape;631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2" name="Google Shape;632;p119"/>
            <p:cNvGrpSpPr/>
            <p:nvPr/>
          </p:nvGrpSpPr>
          <p:grpSpPr>
            <a:xfrm>
              <a:off x="2692621" y="2338709"/>
              <a:ext cx="6222019" cy="845532"/>
              <a:chOff x="2839196" y="2157384"/>
              <a:chExt cx="6222019" cy="845532"/>
            </a:xfrm>
          </p:grpSpPr>
          <p:sp>
            <p:nvSpPr>
              <p:cNvPr id="633" name="Google Shape;633;p119"/>
              <p:cNvSpPr/>
              <p:nvPr/>
            </p:nvSpPr>
            <p:spPr>
              <a:xfrm rot="-5400000">
                <a:off x="2813846" y="2182734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E45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34" name="Google Shape;634;p119"/>
              <p:cNvSpPr/>
              <p:nvPr/>
            </p:nvSpPr>
            <p:spPr>
              <a:xfrm flipH="1" rot="5400000">
                <a:off x="5938214" y="-121716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35" name="Google Shape;635;p119"/>
              <p:cNvSpPr txBox="1"/>
              <p:nvPr/>
            </p:nvSpPr>
            <p:spPr>
              <a:xfrm>
                <a:off x="3898370" y="2157516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Ingress VS GatewayAPI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Ingress features and options are usually configured via annotations (vendor lock-in)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GatewayAPI features and options are managed by CRDs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636" name="Google Shape;636;p119"/>
            <p:cNvGrpSpPr/>
            <p:nvPr/>
          </p:nvGrpSpPr>
          <p:grpSpPr>
            <a:xfrm>
              <a:off x="2692621" y="3344446"/>
              <a:ext cx="6222019" cy="845532"/>
              <a:chOff x="2839196" y="3081171"/>
              <a:chExt cx="6222019" cy="845532"/>
            </a:xfrm>
          </p:grpSpPr>
          <p:sp>
            <p:nvSpPr>
              <p:cNvPr id="637" name="Google Shape;637;p119"/>
              <p:cNvSpPr/>
              <p:nvPr/>
            </p:nvSpPr>
            <p:spPr>
              <a:xfrm rot="-5400000">
                <a:off x="2813846" y="310652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428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38" name="Google Shape;638;p119"/>
              <p:cNvSpPr/>
              <p:nvPr/>
            </p:nvSpPr>
            <p:spPr>
              <a:xfrm flipH="1" rot="5400000">
                <a:off x="5938214" y="802071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39" name="Google Shape;639;p119"/>
              <p:cNvSpPr txBox="1"/>
              <p:nvPr/>
            </p:nvSpPr>
            <p:spPr>
              <a:xfrm>
                <a:off x="3898370" y="3081303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Challenges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Not all annotations can be translated by the tool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Some options, for example OIDC integration, require a manual translation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640" name="Google Shape;640;p119"/>
            <p:cNvGrpSpPr/>
            <p:nvPr/>
          </p:nvGrpSpPr>
          <p:grpSpPr>
            <a:xfrm>
              <a:off x="2692622" y="1242676"/>
              <a:ext cx="6222019" cy="946181"/>
              <a:chOff x="2839196" y="1242661"/>
              <a:chExt cx="6222019" cy="843900"/>
            </a:xfrm>
          </p:grpSpPr>
          <p:sp>
            <p:nvSpPr>
              <p:cNvPr id="641" name="Google Shape;641;p119"/>
              <p:cNvSpPr/>
              <p:nvPr/>
            </p:nvSpPr>
            <p:spPr>
              <a:xfrm rot="-5400000">
                <a:off x="2813846" y="126801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C200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42" name="Google Shape;642;p119"/>
              <p:cNvSpPr/>
              <p:nvPr/>
            </p:nvSpPr>
            <p:spPr>
              <a:xfrm flipH="1" rot="5400000">
                <a:off x="5938214" y="-1036439"/>
                <a:ext cx="843900" cy="54021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43" name="Google Shape;643;p119"/>
              <p:cNvSpPr txBox="1"/>
              <p:nvPr/>
            </p:nvSpPr>
            <p:spPr>
              <a:xfrm>
                <a:off x="3898374" y="1304290"/>
                <a:ext cx="5033700" cy="6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434343"/>
                    </a:solidFill>
                    <a:latin typeface="Figtree"/>
                    <a:ea typeface="Figtree"/>
                    <a:cs typeface="Figtree"/>
                    <a:sym typeface="Figtree"/>
                  </a:rPr>
                  <a:t>ingress2gateway</a:t>
                </a:r>
                <a:r>
                  <a:rPr lang="en" sz="13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tool</a:t>
                </a:r>
                <a:endParaRPr sz="13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It simplifies the migration by transforming Ingress resources into Gateway API resources that Envoy Gateway can use</a:t>
                </a:r>
                <a:endParaRPr sz="13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pic>
          <p:nvPicPr>
            <p:cNvPr id="644" name="Google Shape;644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0"/>
          <p:cNvSpPr txBox="1"/>
          <p:nvPr>
            <p:ph idx="1" type="body"/>
          </p:nvPr>
        </p:nvSpPr>
        <p:spPr>
          <a:xfrm>
            <a:off x="124200" y="898525"/>
            <a:ext cx="8904600" cy="4118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04040"/>
                </a:solidFill>
                <a:highlight>
                  <a:srgbClr val="FFFFFF"/>
                </a:highlight>
              </a:rPr>
              <a:t>Ingress2gateway supports translating these ingress-nginx specific annotations</a:t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set to true will enable weighting backends.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the value of this annotation is the header name that will be added as a HTTPHeaderMatch for the routes generated from this Ingress. If not specified, no HTTPHeaderMatch will be generated.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canary-by-header-value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the value of this annotation is the header value to perform an HeaderMatchExact match on in the generated HTTPHeaderMatch.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canary-by-header-pattern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specified, this is the pattern to match against for the HTTPHeaderMatch, which will be of type HeaderMatchRegularExpression.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nginx.ingress.kubernetes.io/</a:t>
            </a:r>
            <a:r>
              <a:rPr b="1" lang="en" sz="1300">
                <a:solidFill>
                  <a:srgbClr val="1F232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canary-weight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If specified and non-zero, this value will be applied as the weight of the backends for the routes generated from this Ingress resource.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nginx.ingress.kubernetes.io/</a:t>
            </a:r>
            <a:r>
              <a:rPr b="1" lang="en" sz="1300" u="sng">
                <a:solidFill>
                  <a:schemeClr val="hlink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canary-weight-total</a:t>
            </a:r>
            <a:endParaRPr b="1" sz="1300">
              <a:solidFill>
                <a:srgbClr val="1F2328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https://github.com/kubernetes-sigs/ingress2gateway/blob/main/pkg/i2gw/providers/ingressnginx/README.md</a:t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651" name="Google Shape;651;p12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Ingress2gateway &amp; Challenges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2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of NGINX Ingress</a:t>
            </a:r>
            <a:endParaRPr sz="2300"/>
          </a:p>
        </p:txBody>
      </p:sp>
      <p:sp>
        <p:nvSpPr>
          <p:cNvPr id="657" name="Google Shape;657;p121"/>
          <p:cNvSpPr/>
          <p:nvPr/>
        </p:nvSpPr>
        <p:spPr>
          <a:xfrm>
            <a:off x="301875" y="2406425"/>
            <a:ext cx="8461125" cy="2095725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apiVersion: networking.k8s.io/v1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kind: Ingress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name: my-app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namespace: default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annotations: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kubernetes.io/ingress.class: nginx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auth-url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"http://oauth2-proxy.default.svc.cluster.local:4180/oauth2/auth"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auth-signin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"https://$host/oauth2/start?rd=$request_uri"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"true"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nginx.ingress.kubernetes.io/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canary-weight: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"20"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121"/>
          <p:cNvSpPr txBox="1"/>
          <p:nvPr/>
        </p:nvSpPr>
        <p:spPr>
          <a:xfrm>
            <a:off x="301875" y="955225"/>
            <a:ext cx="84612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Canary deployment (will be translated in GatewayAPI </a:t>
            </a:r>
            <a:r>
              <a:rPr b="1"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HTTPRoute</a:t>
            </a:r>
            <a:r>
              <a:rPr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8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OIDC Authentication (will be manually converted in GatewayAPI </a:t>
            </a:r>
            <a:r>
              <a:rPr b="1"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SecurityPolicy</a:t>
            </a:r>
            <a:r>
              <a:rPr lang="en" sz="1800">
                <a:solidFill>
                  <a:srgbClr val="2F2F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8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2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of GatewayAPI resources</a:t>
            </a:r>
            <a:endParaRPr sz="2300"/>
          </a:p>
        </p:txBody>
      </p:sp>
      <p:sp>
        <p:nvSpPr>
          <p:cNvPr id="664" name="Google Shape;664;p122"/>
          <p:cNvSpPr txBox="1"/>
          <p:nvPr>
            <p:ph idx="1" type="body"/>
          </p:nvPr>
        </p:nvSpPr>
        <p:spPr>
          <a:xfrm>
            <a:off x="299325" y="1432225"/>
            <a:ext cx="2676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gateway.networking.k8s.io/v1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Gateway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metadata: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name: nginx-to-cig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namespace: default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spec: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gatewayClassName: tigera-gateway-class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</a:t>
            </a:r>
            <a:r>
              <a:rPr b="1" lang="en" sz="1200">
                <a:solidFill>
                  <a:schemeClr val="accent2"/>
                </a:solidFill>
              </a:rPr>
              <a:t>listeners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- hostname: echoserver.myingress.com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name: echoserver-myingress-com-http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port: 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protocol: HTTP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65" name="Google Shape;665;p122"/>
          <p:cNvSpPr txBox="1"/>
          <p:nvPr>
            <p:ph idx="2" type="body"/>
          </p:nvPr>
        </p:nvSpPr>
        <p:spPr>
          <a:xfrm>
            <a:off x="3156698" y="1432225"/>
            <a:ext cx="2670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gateway.networking.k8s.io/v1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HTTPRoute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…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rules: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- backendRefs: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name: app-v1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port: 8080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weight: 80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name: app-v2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port: 8080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weight: 20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matches: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- path: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type: PathPrefix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value: /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66" name="Google Shape;666;p122"/>
          <p:cNvSpPr txBox="1"/>
          <p:nvPr>
            <p:ph idx="3" type="body"/>
          </p:nvPr>
        </p:nvSpPr>
        <p:spPr>
          <a:xfrm>
            <a:off x="6011025" y="1432225"/>
            <a:ext cx="2673300" cy="313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apiVersion: gateway.envoyproxy.io/v1alpha1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kind: </a:t>
            </a:r>
            <a:r>
              <a:rPr b="1" lang="en" sz="1200">
                <a:solidFill>
                  <a:schemeClr val="accent2"/>
                </a:solidFill>
              </a:rPr>
              <a:t>SecurityPolicy</a:t>
            </a:r>
            <a:endParaRPr b="1"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…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spec: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</a:t>
            </a:r>
            <a:r>
              <a:rPr b="1" lang="en" sz="1200">
                <a:solidFill>
                  <a:schemeClr val="accent2"/>
                </a:solidFill>
              </a:rPr>
              <a:t>oidc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provider</a:t>
            </a:r>
            <a:r>
              <a:rPr lang="en" sz="1200">
                <a:solidFill>
                  <a:schemeClr val="accent2"/>
                </a:solidFill>
              </a:rPr>
              <a:t>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</a:t>
            </a:r>
            <a:r>
              <a:rPr b="1" lang="en" sz="1200">
                <a:solidFill>
                  <a:schemeClr val="accent2"/>
                </a:solidFill>
              </a:rPr>
              <a:t>issuer</a:t>
            </a:r>
            <a:r>
              <a:rPr lang="en" sz="1200">
                <a:solidFill>
                  <a:schemeClr val="accent2"/>
                </a:solidFill>
              </a:rPr>
              <a:t>: "https://accounts.go……”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clientSecretRef: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name: oidc-client-secret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key: client-secret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authorizationEndpoint</a:t>
            </a:r>
            <a:r>
              <a:rPr lang="en" sz="1200">
                <a:solidFill>
                  <a:schemeClr val="accent2"/>
                </a:solidFill>
              </a:rPr>
              <a:t>: "https:</a:t>
            </a:r>
            <a:r>
              <a:rPr lang="en" sz="1200">
                <a:solidFill>
                  <a:schemeClr val="accent2"/>
                </a:solidFill>
              </a:rPr>
              <a:t>..</a:t>
            </a:r>
            <a:r>
              <a:rPr lang="en" sz="1200">
                <a:solidFill>
                  <a:schemeClr val="accent2"/>
                </a:solidFill>
              </a:rPr>
              <a:t>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tokenEndpoint</a:t>
            </a:r>
            <a:r>
              <a:rPr lang="en" sz="1200">
                <a:solidFill>
                  <a:schemeClr val="accent2"/>
                </a:solidFill>
              </a:rPr>
              <a:t>: "https://oaut…."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userInfoEndpoint</a:t>
            </a:r>
            <a:r>
              <a:rPr lang="en" sz="1200">
                <a:solidFill>
                  <a:schemeClr val="accent2"/>
                </a:solidFill>
              </a:rPr>
              <a:t>: "https://op…"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r>
              <a:rPr b="1" lang="en" sz="1200">
                <a:solidFill>
                  <a:schemeClr val="accent2"/>
                </a:solidFill>
              </a:rPr>
              <a:t>redirectURI</a:t>
            </a:r>
            <a:r>
              <a:rPr lang="en" sz="1200">
                <a:solidFill>
                  <a:schemeClr val="accent2"/>
                </a:solidFill>
              </a:rPr>
              <a:t>: "https://m</a:t>
            </a:r>
            <a:r>
              <a:rPr lang="en" sz="1200">
                <a:solidFill>
                  <a:schemeClr val="accent2"/>
                </a:solidFill>
              </a:rPr>
              <a:t>yapp.e</a:t>
            </a:r>
            <a:r>
              <a:rPr lang="en" sz="1200">
                <a:solidFill>
                  <a:schemeClr val="accent2"/>
                </a:solidFill>
              </a:rPr>
              <a:t>…"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67" name="Google Shape;667;p122"/>
          <p:cNvSpPr txBox="1"/>
          <p:nvPr/>
        </p:nvSpPr>
        <p:spPr>
          <a:xfrm>
            <a:off x="293925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Gateway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22"/>
          <p:cNvSpPr txBox="1"/>
          <p:nvPr/>
        </p:nvSpPr>
        <p:spPr>
          <a:xfrm>
            <a:off x="3153700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HTTPRoute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22"/>
          <p:cNvSpPr txBox="1"/>
          <p:nvPr/>
        </p:nvSpPr>
        <p:spPr>
          <a:xfrm>
            <a:off x="6013475" y="909300"/>
            <a:ext cx="26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SecurityPolicy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